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5"/>
  </p:notesMasterIdLst>
  <p:sldIdLst>
    <p:sldId id="257" r:id="rId3"/>
    <p:sldId id="259" r:id="rId4"/>
    <p:sldId id="293" r:id="rId5"/>
    <p:sldId id="284" r:id="rId6"/>
    <p:sldId id="303" r:id="rId7"/>
    <p:sldId id="298" r:id="rId8"/>
    <p:sldId id="286" r:id="rId9"/>
    <p:sldId id="294" r:id="rId10"/>
    <p:sldId id="295" r:id="rId11"/>
    <p:sldId id="261" r:id="rId12"/>
    <p:sldId id="278" r:id="rId13"/>
    <p:sldId id="279" r:id="rId14"/>
    <p:sldId id="266" r:id="rId15"/>
    <p:sldId id="311" r:id="rId16"/>
    <p:sldId id="267" r:id="rId17"/>
    <p:sldId id="312" r:id="rId18"/>
    <p:sldId id="308" r:id="rId19"/>
    <p:sldId id="309" r:id="rId20"/>
    <p:sldId id="310" r:id="rId21"/>
    <p:sldId id="285" r:id="rId22"/>
    <p:sldId id="275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8" autoAdjust="0"/>
    <p:restoredTop sz="86583" autoAdjust="0"/>
  </p:normalViewPr>
  <p:slideViewPr>
    <p:cSldViewPr>
      <p:cViewPr>
        <p:scale>
          <a:sx n="60" d="100"/>
          <a:sy n="60" d="100"/>
        </p:scale>
        <p:origin x="-468" y="-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9006F-9E41-4FB6-BE43-6E0912788A62}" type="datetimeFigureOut">
              <a:rPr lang="zh-CN" altLang="en-US" smtClean="0"/>
              <a:pPr/>
              <a:t>2015/9/14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E09D7-3655-467B-AF96-06EFA720706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600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CN" altLang="en-US" dirty="0" smtClean="0">
              <a:cs typeface="宋体" pitchFamily="2" charset="-122"/>
            </a:endParaRPr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B16D9B0-3C24-44FB-AD7E-8D12B4F4F01A}" type="slidenum">
              <a:rPr lang="zh-CN" altLang="en-US" smtClean="0"/>
              <a:pPr/>
              <a:t>15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18E0908-5106-437F-A3BE-2694080B8EA4}" type="slidenum">
              <a:rPr lang="zh-CN" altLang="en-US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-11113"/>
            <a:ext cx="9169400" cy="688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2700" y="-11113"/>
            <a:ext cx="9169400" cy="6880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1" r:id="rId13"/>
    <p:sldLayoutId id="2147483672" r:id="rId14"/>
    <p:sldLayoutId id="2147483673" r:id="rId15"/>
    <p:sldLayoutId id="2147483674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MS PGothic" pitchFamily="34" charset="-128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itchFamily="34" charset="-128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itchFamily="34" charset="-128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itchFamily="34" charset="-128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itchFamily="34" charset="-128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宋体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55650" y="5456238"/>
            <a:ext cx="7488238" cy="803275"/>
          </a:xfrm>
          <a:prstGeom prst="rect">
            <a:avLst/>
          </a:prstGeom>
        </p:spPr>
        <p:txBody>
          <a:bodyPr lIns="64301" tIns="32150" rIns="64301" bIns="3215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43006">
              <a:defRPr/>
            </a:pPr>
            <a:r>
              <a:rPr lang="en-US" sz="6600" b="1" dirty="0" smtClean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Letters </a:t>
            </a:r>
            <a:r>
              <a:rPr lang="en-US" sz="6600" b="1" dirty="0" err="1" smtClean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Aa</a:t>
            </a:r>
            <a:r>
              <a:rPr lang="en-US" sz="6600" b="1" dirty="0" smtClean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, Bb, Cc</a:t>
            </a:r>
            <a:endParaRPr lang="en-US" altLang="zh-CN" sz="6600" b="1" dirty="0">
              <a:solidFill>
                <a:srgbClr val="E46C0A"/>
              </a:solidFill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03"/>
          <p:cNvSpPr txBox="1"/>
          <p:nvPr/>
        </p:nvSpPr>
        <p:spPr>
          <a:xfrm>
            <a:off x="1219200" y="533400"/>
            <a:ext cx="6781800" cy="487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5000" b="1" dirty="0" err="1" smtClean="0">
                <a:solidFill>
                  <a:srgbClr val="FF0000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Aa</a:t>
            </a:r>
            <a:endParaRPr lang="en-US" sz="35000" b="1" i="0" u="none" strike="noStrike" cap="none" baseline="0" dirty="0">
              <a:solidFill>
                <a:srgbClr val="FF0000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8388" y="6276201"/>
            <a:ext cx="5307012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teaches the letter name for big A and little a. </a:t>
            </a:r>
            <a:endParaRPr lang="en-CA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" name="Shape 91"/>
          <p:cNvSpPr txBox="1">
            <a:spLocks/>
          </p:cNvSpPr>
          <p:nvPr/>
        </p:nvSpPr>
        <p:spPr bwMode="auto">
          <a:xfrm>
            <a:off x="1187450" y="71421"/>
            <a:ext cx="7200900" cy="1143001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E36C09"/>
              </a:buClr>
              <a:buSzPct val="25000"/>
              <a:defRPr/>
            </a:pPr>
            <a:r>
              <a:rPr lang="en-US" altLang="zh-CN" sz="6600" b="1" dirty="0" smtClean="0">
                <a:ln w="19050">
                  <a:solidFill>
                    <a:srgbClr val="4E1C01"/>
                  </a:solidFill>
                </a:ln>
                <a:solidFill>
                  <a:srgbClr val="01C9EA"/>
                </a:solidFill>
                <a:latin typeface="Snap ITC" pitchFamily="82" charset="0"/>
                <a:ea typeface="Questrial"/>
                <a:cs typeface="Questrial"/>
                <a:sym typeface="Questrial"/>
              </a:rPr>
              <a:t>Let’s Begin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3"/>
          <p:cNvSpPr txBox="1"/>
          <p:nvPr/>
        </p:nvSpPr>
        <p:spPr>
          <a:xfrm>
            <a:off x="1219200" y="228600"/>
            <a:ext cx="6781800" cy="563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1300" b="1" i="0" u="none" strike="noStrike" cap="none" baseline="0" dirty="0" smtClean="0">
                <a:solidFill>
                  <a:srgbClr val="FF0000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Bb</a:t>
            </a:r>
            <a:endParaRPr lang="en-US" sz="41300" b="1" i="0" u="none" strike="noStrike" cap="none" baseline="0" dirty="0">
              <a:solidFill>
                <a:srgbClr val="FF0000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5988" y="6248400"/>
            <a:ext cx="53070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teaches the letter name for big B and little b. </a:t>
            </a:r>
            <a:endParaRPr lang="en-CA" sz="120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r>
              <a:rPr lang="en-US" altLang="zh-CN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endParaRPr lang="en-CA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3"/>
          <p:cNvSpPr txBox="1"/>
          <p:nvPr/>
        </p:nvSpPr>
        <p:spPr>
          <a:xfrm>
            <a:off x="1219200" y="228600"/>
            <a:ext cx="6781800" cy="5638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5000" b="1" dirty="0" smtClean="0">
                <a:solidFill>
                  <a:srgbClr val="FF0000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Cc</a:t>
            </a:r>
            <a:endParaRPr lang="en-US" sz="35000" b="1" i="0" u="none" strike="noStrike" cap="none" baseline="0" dirty="0">
              <a:solidFill>
                <a:srgbClr val="FF0000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55988" y="6248400"/>
            <a:ext cx="530701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teaches the letter name for big C and little c. </a:t>
            </a:r>
            <a:endParaRPr lang="en-CA" sz="120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  <a:p>
            <a:r>
              <a:rPr lang="en-US" altLang="zh-CN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 </a:t>
            </a:r>
            <a:endParaRPr lang="en-CA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Phase 1.5 PPTS\虚线大写字母\虚线大写字母\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914400"/>
            <a:ext cx="5334000" cy="526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hape 91"/>
          <p:cNvSpPr txBox="1">
            <a:spLocks/>
          </p:cNvSpPr>
          <p:nvPr/>
        </p:nvSpPr>
        <p:spPr bwMode="auto">
          <a:xfrm>
            <a:off x="1331788" y="71422"/>
            <a:ext cx="6597798" cy="1143000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 anchor="ctr"/>
          <a:lstStyle>
            <a:lvl1pPr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E36C09"/>
              </a:buClr>
              <a:buSzPct val="25000"/>
              <a:defRPr/>
            </a:pPr>
            <a:r>
              <a:rPr lang="en-US" altLang="zh-CN" sz="5400" b="1" dirty="0" smtClean="0">
                <a:ln w="19050">
                  <a:solidFill>
                    <a:srgbClr val="E36C09"/>
                  </a:solidFill>
                </a:ln>
                <a:solidFill>
                  <a:srgbClr val="E36C09"/>
                </a:solidFill>
                <a:latin typeface="Century Gothic" pitchFamily="34" charset="0"/>
                <a:ea typeface="Questrial"/>
                <a:cs typeface="Univercity"/>
                <a:sym typeface="Questrial"/>
              </a:rPr>
              <a:t>Circle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89834" y="6054387"/>
            <a:ext cx="504666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 T demonstrates how to circle by  drawing a circle in the air and getting S to copy the motion. Then, T shows S  the mouse and makes a circling motion in the air. Finally, T slowly draws a circle on these lines while saying “Circle”. 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1"/>
          <p:cNvSpPr txBox="1">
            <a:spLocks/>
          </p:cNvSpPr>
          <p:nvPr/>
        </p:nvSpPr>
        <p:spPr bwMode="auto">
          <a:xfrm>
            <a:off x="1331788" y="71422"/>
            <a:ext cx="6597798" cy="1143000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 anchor="ctr"/>
          <a:lstStyle>
            <a:lvl1pPr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E36C09"/>
              </a:buClr>
              <a:buSzPct val="25000"/>
              <a:defRPr/>
            </a:pPr>
            <a:r>
              <a:rPr lang="en-US" altLang="zh-CN" sz="5400" b="1" dirty="0" smtClean="0">
                <a:ln w="19050">
                  <a:solidFill>
                    <a:srgbClr val="E36C09"/>
                  </a:solidFill>
                </a:ln>
                <a:solidFill>
                  <a:srgbClr val="E36C09"/>
                </a:solidFill>
                <a:latin typeface="Century Gothic" pitchFamily="34" charset="0"/>
                <a:ea typeface="Questrial"/>
                <a:cs typeface="Univercity"/>
                <a:sym typeface="Questrial"/>
              </a:rPr>
              <a:t>Circling Fun</a:t>
            </a:r>
          </a:p>
        </p:txBody>
      </p:sp>
      <p:sp>
        <p:nvSpPr>
          <p:cNvPr id="10" name="Shape 177"/>
          <p:cNvSpPr txBox="1"/>
          <p:nvPr/>
        </p:nvSpPr>
        <p:spPr>
          <a:xfrm>
            <a:off x="7239000" y="3776753"/>
            <a:ext cx="1524000" cy="1862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i="0" u="none" strike="noStrike" cap="none" baseline="0" dirty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62400" y="6027003"/>
            <a:ext cx="5046662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 T demonstrates this entire activity. S can listen. If S understands, S can also circle the letter. </a:t>
            </a:r>
            <a:r>
              <a:rPr lang="en-US" sz="1200" b="1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But, if S doesn’t understand, they can just observe</a:t>
            </a:r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. T: “Circle a. Circle a.” T circles “a” while narrating what they are doing. 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11" name="Shape 177"/>
          <p:cNvSpPr txBox="1"/>
          <p:nvPr/>
        </p:nvSpPr>
        <p:spPr>
          <a:xfrm>
            <a:off x="762000" y="4343400"/>
            <a:ext cx="1524000" cy="1862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dirty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c</a:t>
            </a:r>
            <a:endParaRPr lang="en-US" sz="11500" b="1" i="0" u="none" strike="noStrike" cap="none" baseline="0" dirty="0">
              <a:solidFill>
                <a:srgbClr val="E36C09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12" name="Shape 177"/>
          <p:cNvSpPr txBox="1"/>
          <p:nvPr/>
        </p:nvSpPr>
        <p:spPr>
          <a:xfrm>
            <a:off x="3352800" y="3852953"/>
            <a:ext cx="1524000" cy="1862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i="0" u="none" strike="noStrike" cap="none" baseline="0" dirty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b</a:t>
            </a:r>
          </a:p>
        </p:txBody>
      </p:sp>
      <p:sp>
        <p:nvSpPr>
          <p:cNvPr id="13" name="Shape 177"/>
          <p:cNvSpPr txBox="1"/>
          <p:nvPr/>
        </p:nvSpPr>
        <p:spPr>
          <a:xfrm>
            <a:off x="1295400" y="1295400"/>
            <a:ext cx="1524000" cy="1862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dirty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a</a:t>
            </a:r>
            <a:endParaRPr lang="en-US" sz="11500" b="1" i="0" u="none" strike="noStrike" cap="none" baseline="0" dirty="0">
              <a:solidFill>
                <a:srgbClr val="E36C09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15" name="Shape 177"/>
          <p:cNvSpPr txBox="1"/>
          <p:nvPr/>
        </p:nvSpPr>
        <p:spPr>
          <a:xfrm>
            <a:off x="3810000" y="1447800"/>
            <a:ext cx="1524000" cy="1862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i="0" u="none" strike="noStrike" cap="none" baseline="0" dirty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b</a:t>
            </a:r>
          </a:p>
        </p:txBody>
      </p:sp>
      <p:sp>
        <p:nvSpPr>
          <p:cNvPr id="16" name="Shape 177"/>
          <p:cNvSpPr txBox="1"/>
          <p:nvPr/>
        </p:nvSpPr>
        <p:spPr>
          <a:xfrm>
            <a:off x="5410200" y="2743200"/>
            <a:ext cx="1524000" cy="1862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dirty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a</a:t>
            </a:r>
            <a:endParaRPr lang="en-US" sz="11500" b="1" i="0" u="none" strike="noStrike" cap="none" baseline="0" dirty="0">
              <a:solidFill>
                <a:srgbClr val="E36C09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17" name="Shape 177"/>
          <p:cNvSpPr txBox="1"/>
          <p:nvPr/>
        </p:nvSpPr>
        <p:spPr>
          <a:xfrm>
            <a:off x="7086600" y="1066800"/>
            <a:ext cx="1524000" cy="1862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dirty="0">
                <a:solidFill>
                  <a:srgbClr val="E36C09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c</a:t>
            </a:r>
            <a:endParaRPr lang="en-US" sz="11500" b="1" i="0" u="none" strike="noStrike" cap="none" baseline="0" dirty="0">
              <a:solidFill>
                <a:srgbClr val="E36C09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27763" y="2652713"/>
            <a:ext cx="1584325" cy="1419225"/>
          </a:xfrm>
          <a:prstGeom prst="rect">
            <a:avLst/>
          </a:prstGeom>
          <a:solidFill>
            <a:srgbClr val="C3D69B"/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>
              <a:solidFill>
                <a:srgbClr val="C9C9C9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7763" y="4083050"/>
            <a:ext cx="1584325" cy="1417638"/>
          </a:xfrm>
          <a:prstGeom prst="rect">
            <a:avLst/>
          </a:prstGeom>
          <a:solidFill>
            <a:srgbClr val="C3D69B"/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>
              <a:solidFill>
                <a:srgbClr val="C9C9C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3438" y="4083050"/>
            <a:ext cx="1584325" cy="1417638"/>
          </a:xfrm>
          <a:prstGeom prst="rect">
            <a:avLst/>
          </a:prstGeom>
          <a:solidFill>
            <a:srgbClr val="C3D69B"/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>
              <a:solidFill>
                <a:srgbClr val="C9C9C9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59113" y="4083050"/>
            <a:ext cx="1584325" cy="1417638"/>
          </a:xfrm>
          <a:prstGeom prst="rect">
            <a:avLst/>
          </a:prstGeom>
          <a:solidFill>
            <a:srgbClr val="C3D69B"/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>
              <a:solidFill>
                <a:srgbClr val="C9C9C9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59113" y="1223963"/>
            <a:ext cx="4752975" cy="1419225"/>
          </a:xfrm>
          <a:prstGeom prst="rect">
            <a:avLst/>
          </a:prstGeom>
          <a:solidFill>
            <a:srgbClr val="C3D69B"/>
          </a:solidFill>
          <a:ln w="38100"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>
              <a:solidFill>
                <a:srgbClr val="C9C9C9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116013" y="1227138"/>
            <a:ext cx="1871662" cy="1366837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400" b="1" dirty="0">
                <a:latin typeface="Century Gothic" panose="020B0502020202020204" pitchFamily="34" charset="0"/>
              </a:rPr>
              <a:t>Start</a:t>
            </a:r>
          </a:p>
        </p:txBody>
      </p:sp>
      <p:sp>
        <p:nvSpPr>
          <p:cNvPr id="15" name="Right Arrow 14"/>
          <p:cNvSpPr/>
          <p:nvPr/>
        </p:nvSpPr>
        <p:spPr>
          <a:xfrm rot="5400000">
            <a:off x="7740651" y="1514475"/>
            <a:ext cx="1223962" cy="503237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3600" b="1">
              <a:solidFill>
                <a:srgbClr val="FFFFFF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 rot="10800000">
            <a:off x="6311900" y="5453063"/>
            <a:ext cx="1223963" cy="504825"/>
          </a:xfrm>
          <a:prstGeom prst="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sz="3600" b="1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59832" y="1181385"/>
            <a:ext cx="3570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/>
                <a:cs typeface="Century Gothic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43636" y="1181385"/>
            <a:ext cx="3570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/>
                <a:cs typeface="Century Gothic"/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15074" y="2643182"/>
            <a:ext cx="3570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/>
                <a:cs typeface="Century Gothic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15074" y="4071942"/>
            <a:ext cx="3570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/>
                <a:cs typeface="Century Gothic"/>
              </a:rPr>
              <a:t>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43438" y="4071942"/>
            <a:ext cx="3570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/>
                <a:cs typeface="Century Gothic"/>
              </a:rPr>
              <a:t>6</a:t>
            </a:r>
          </a:p>
        </p:txBody>
      </p:sp>
      <p:cxnSp>
        <p:nvCxnSpPr>
          <p:cNvPr id="42" name="直接连接符 41"/>
          <p:cNvCxnSpPr/>
          <p:nvPr/>
        </p:nvCxnSpPr>
        <p:spPr>
          <a:xfrm>
            <a:off x="4541838" y="1223963"/>
            <a:ext cx="0" cy="14192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72000" y="1219200"/>
            <a:ext cx="3570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/>
                <a:cs typeface="Century Gothic"/>
              </a:rPr>
              <a:t>2</a:t>
            </a:r>
          </a:p>
        </p:txBody>
      </p:sp>
      <p:grpSp>
        <p:nvGrpSpPr>
          <p:cNvPr id="2" name="组合 35"/>
          <p:cNvGrpSpPr>
            <a:grpSpLocks/>
          </p:cNvGrpSpPr>
          <p:nvPr/>
        </p:nvGrpSpPr>
        <p:grpSpPr bwMode="auto">
          <a:xfrm>
            <a:off x="1357313" y="4083050"/>
            <a:ext cx="1716087" cy="1417638"/>
            <a:chOff x="1330539" y="4581128"/>
            <a:chExt cx="1715534" cy="1418456"/>
          </a:xfrm>
        </p:grpSpPr>
        <p:sp>
          <p:nvSpPr>
            <p:cNvPr id="33" name="Rectangle 37"/>
            <p:cNvSpPr/>
            <p:nvPr/>
          </p:nvSpPr>
          <p:spPr>
            <a:xfrm>
              <a:off x="1403540" y="4581128"/>
              <a:ext cx="1583814" cy="1418456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lang="en-US" altLang="zh-CN">
                <a:solidFill>
                  <a:srgbClr val="000000"/>
                </a:solidFill>
              </a:endParaRPr>
            </a:p>
          </p:txBody>
        </p:sp>
        <p:pic>
          <p:nvPicPr>
            <p:cNvPr id="3689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91680" y="4647606"/>
              <a:ext cx="958221" cy="12767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95" name="TextBox 47"/>
            <p:cNvSpPr txBox="1">
              <a:spLocks noChangeArrowheads="1"/>
            </p:cNvSpPr>
            <p:nvPr/>
          </p:nvSpPr>
          <p:spPr bwMode="auto">
            <a:xfrm rot="-1675684">
              <a:off x="1330539" y="4980504"/>
              <a:ext cx="171553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4000" b="1">
                  <a:solidFill>
                    <a:srgbClr val="FF0000"/>
                  </a:solidFill>
                  <a:latin typeface="Century Gothic" pitchFamily="34" charset="0"/>
                </a:rPr>
                <a:t>FINISH</a:t>
              </a:r>
            </a:p>
          </p:txBody>
        </p:sp>
      </p:grpSp>
      <p:cxnSp>
        <p:nvCxnSpPr>
          <p:cNvPr id="47" name="直接连接符 41"/>
          <p:cNvCxnSpPr/>
          <p:nvPr/>
        </p:nvCxnSpPr>
        <p:spPr>
          <a:xfrm>
            <a:off x="6215063" y="1214438"/>
            <a:ext cx="0" cy="14192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071802" y="4071942"/>
            <a:ext cx="35703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entury Gothic"/>
                <a:cs typeface="Century Gothic"/>
              </a:rPr>
              <a:t>7</a:t>
            </a:r>
          </a:p>
        </p:txBody>
      </p:sp>
      <p:sp>
        <p:nvSpPr>
          <p:cNvPr id="45" name="Shape 187"/>
          <p:cNvSpPr txBox="1"/>
          <p:nvPr/>
        </p:nvSpPr>
        <p:spPr>
          <a:xfrm>
            <a:off x="6455229" y="2362200"/>
            <a:ext cx="1850571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dirty="0">
                <a:solidFill>
                  <a:srgbClr val="FF0000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a</a:t>
            </a:r>
            <a:endParaRPr lang="en-US" sz="11500" b="1" i="0" u="none" strike="noStrike" cap="none" baseline="0" dirty="0">
              <a:solidFill>
                <a:srgbClr val="FF0000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46" name="Shape 177"/>
          <p:cNvSpPr txBox="1"/>
          <p:nvPr/>
        </p:nvSpPr>
        <p:spPr>
          <a:xfrm>
            <a:off x="3429000" y="3852953"/>
            <a:ext cx="1524000" cy="18620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500" b="1" i="0" u="none" strike="noStrike" cap="none" baseline="0" dirty="0">
              <a:solidFill>
                <a:srgbClr val="E36C09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49" name="Shape 187"/>
          <p:cNvSpPr txBox="1"/>
          <p:nvPr/>
        </p:nvSpPr>
        <p:spPr>
          <a:xfrm>
            <a:off x="6477000" y="3733800"/>
            <a:ext cx="1588476" cy="83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dirty="0">
                <a:solidFill>
                  <a:srgbClr val="FF0000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c</a:t>
            </a:r>
            <a:endParaRPr lang="en-US" sz="11500" b="1" i="0" u="none" strike="noStrike" cap="none" baseline="0" dirty="0">
              <a:solidFill>
                <a:srgbClr val="FF0000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24200" y="6103203"/>
            <a:ext cx="601980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follows the arrows from 1-7, circling one letter at a time. As T circles, T says the name of the letter twice, and S repeats after T. Example: “b”  “b” .  Play again with T circling letter while prompting S to say letter name (use gestures like cupping hand over ear).</a:t>
            </a:r>
            <a:endParaRPr lang="en-US" altLang="zh-CN" sz="1200" dirty="0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2" name="Shape 187"/>
          <p:cNvSpPr txBox="1"/>
          <p:nvPr/>
        </p:nvSpPr>
        <p:spPr>
          <a:xfrm>
            <a:off x="3178629" y="990600"/>
            <a:ext cx="1850571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500" b="1" dirty="0">
                <a:solidFill>
                  <a:srgbClr val="FF0000"/>
                </a:solidFill>
                <a:latin typeface="Century Gothic" panose="020B0502020202020204" pitchFamily="34" charset="0"/>
                <a:ea typeface="Questrial"/>
                <a:cs typeface="Questrial"/>
                <a:sym typeface="Questrial"/>
              </a:rPr>
              <a:t>b</a:t>
            </a:r>
            <a:endParaRPr lang="en-US" sz="11500" b="1" i="0" u="none" strike="noStrike" cap="none" baseline="0" dirty="0">
              <a:solidFill>
                <a:srgbClr val="FF0000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50" name="Shape 187"/>
          <p:cNvSpPr txBox="1"/>
          <p:nvPr/>
        </p:nvSpPr>
        <p:spPr>
          <a:xfrm>
            <a:off x="4855029" y="3810000"/>
            <a:ext cx="1850571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500" b="1" i="0" u="none" strike="noStrike" cap="none" baseline="0" dirty="0">
              <a:solidFill>
                <a:srgbClr val="E36C09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51" name="Shape 187"/>
          <p:cNvSpPr txBox="1"/>
          <p:nvPr/>
        </p:nvSpPr>
        <p:spPr>
          <a:xfrm>
            <a:off x="4778829" y="990600"/>
            <a:ext cx="1850571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500" b="1" i="0" u="none" strike="noStrike" cap="none" baseline="0" dirty="0">
              <a:solidFill>
                <a:srgbClr val="E36C09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sp>
        <p:nvSpPr>
          <p:cNvPr id="52" name="Shape 187"/>
          <p:cNvSpPr txBox="1"/>
          <p:nvPr/>
        </p:nvSpPr>
        <p:spPr>
          <a:xfrm>
            <a:off x="6379029" y="990600"/>
            <a:ext cx="1850571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500" b="1" i="0" u="none" strike="noStrike" cap="none" baseline="0" dirty="0">
              <a:solidFill>
                <a:srgbClr val="E36C09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pic>
        <p:nvPicPr>
          <p:cNvPr id="1026" name="Picture 2" descr="C:\Users\Rebecca Hundley\Desktop\New Fun Letters\Lowercase Fun Letters - Copy\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295400"/>
            <a:ext cx="1001939" cy="1185393"/>
          </a:xfrm>
          <a:prstGeom prst="rect">
            <a:avLst/>
          </a:prstGeom>
          <a:noFill/>
        </p:spPr>
      </p:pic>
      <p:pic>
        <p:nvPicPr>
          <p:cNvPr id="1027" name="Picture 3" descr="C:\Users\Rebecca Hundley\Desktop\New Fun Letters\Lowercase Fun Letters - Copy\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3962400"/>
            <a:ext cx="1172498" cy="1508125"/>
          </a:xfrm>
          <a:prstGeom prst="rect">
            <a:avLst/>
          </a:prstGeom>
          <a:noFill/>
        </p:spPr>
      </p:pic>
      <p:pic>
        <p:nvPicPr>
          <p:cNvPr id="41" name="Picture 2" descr="C:\Users\Rebecca Hundley\Desktop\New Fun Letters\Lowercase Fun Letters - Copy\c-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1066800"/>
            <a:ext cx="1084309" cy="1557338"/>
          </a:xfrm>
          <a:prstGeom prst="rect">
            <a:avLst/>
          </a:prstGeom>
          <a:noFill/>
        </p:spPr>
      </p:pic>
      <p:pic>
        <p:nvPicPr>
          <p:cNvPr id="43" name="Picture 2" descr="C:\Users\Rebecca Hundley\Desktop\New Fun Letters\Lowercase Fun Letters - Copy\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4267200"/>
            <a:ext cx="1142999" cy="11853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0" y="6276201"/>
            <a:ext cx="4953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and S begin the conversation by saying hello to each other. 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pic>
        <p:nvPicPr>
          <p:cNvPr id="1028" name="Picture 4" descr="C:\Users\REBECC~1\AppData\Local\Temp\Rar$DRa0.544\New characters cut\boy\boy-si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934200" y="1447800"/>
            <a:ext cx="1562099" cy="4163576"/>
          </a:xfrm>
          <a:prstGeom prst="rect">
            <a:avLst/>
          </a:prstGeom>
          <a:noFill/>
        </p:spPr>
      </p:pic>
      <p:sp>
        <p:nvSpPr>
          <p:cNvPr id="9" name="椭圆形标注 13"/>
          <p:cNvSpPr/>
          <p:nvPr/>
        </p:nvSpPr>
        <p:spPr bwMode="auto">
          <a:xfrm>
            <a:off x="2895600" y="838200"/>
            <a:ext cx="1828800" cy="685800"/>
          </a:xfrm>
          <a:prstGeom prst="wedgeEllipseCallout">
            <a:avLst>
              <a:gd name="adj1" fmla="val -86827"/>
              <a:gd name="adj2" fmla="val 124382"/>
            </a:avLst>
          </a:prstGeom>
          <a:solidFill>
            <a:srgbClr val="FF9933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smtClean="0">
                <a:latin typeface="Century Gothic" pitchFamily="34" charset="0"/>
              </a:rPr>
              <a:t>Hello.</a:t>
            </a:r>
            <a:endParaRPr lang="en-US" sz="2400" b="1" dirty="0">
              <a:latin typeface="Century Gothic" pitchFamily="34" charset="0"/>
            </a:endParaRPr>
          </a:p>
        </p:txBody>
      </p:sp>
      <p:sp>
        <p:nvSpPr>
          <p:cNvPr id="10" name="椭圆形标注 13"/>
          <p:cNvSpPr/>
          <p:nvPr/>
        </p:nvSpPr>
        <p:spPr bwMode="auto">
          <a:xfrm>
            <a:off x="4572000" y="2667000"/>
            <a:ext cx="1828800" cy="685800"/>
          </a:xfrm>
          <a:prstGeom prst="wedgeEllipseCallout">
            <a:avLst>
              <a:gd name="adj1" fmla="val 77177"/>
              <a:gd name="adj2" fmla="val -29038"/>
            </a:avLst>
          </a:prstGeom>
          <a:solidFill>
            <a:srgbClr val="FF9933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smtClean="0">
                <a:latin typeface="Century Gothic" pitchFamily="34" charset="0"/>
              </a:rPr>
              <a:t>Hello.</a:t>
            </a:r>
            <a:endParaRPr lang="en-US" sz="2400" dirty="0">
              <a:latin typeface="Century Gothic" pitchFamily="34" charset="0"/>
            </a:endParaRPr>
          </a:p>
        </p:txBody>
      </p:sp>
      <p:pic>
        <p:nvPicPr>
          <p:cNvPr id="2" name="Picture 2" descr="C:\Users\Rebecca Hundley\Desktop\Curr Bldg Pictures\teacher-side(change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33400"/>
            <a:ext cx="1555063" cy="58150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ebecca Hundley\Desktop\Good-Conversation-Emperor-Penguins-Snow-Hill-Island-Antarctica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2000" y="533400"/>
            <a:ext cx="76200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886200" y="6248400"/>
            <a:ext cx="4953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and S continue the conversation. T: “How are you?” S repeats: “How are you?”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椭圆形标注 13"/>
          <p:cNvSpPr/>
          <p:nvPr/>
        </p:nvSpPr>
        <p:spPr bwMode="auto">
          <a:xfrm>
            <a:off x="1600200" y="2438400"/>
            <a:ext cx="1828800" cy="1371600"/>
          </a:xfrm>
          <a:prstGeom prst="wedgeEllipseCallout">
            <a:avLst>
              <a:gd name="adj1" fmla="val 87243"/>
              <a:gd name="adj2" fmla="val -72646"/>
            </a:avLst>
          </a:prstGeom>
          <a:solidFill>
            <a:srgbClr val="FF9933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smtClean="0">
                <a:latin typeface="Century Gothic" pitchFamily="34" charset="0"/>
              </a:rPr>
              <a:t>How are you?</a:t>
            </a:r>
            <a:endParaRPr lang="en-US" sz="2400" b="1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0" y="6096000"/>
            <a:ext cx="4953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and S continue the conversation. T: “I’m fine, thanks!” S repeats: “I’m fine, thanks!”  After a couple of practices, flip between these 3 slides to practice the dialogue 3x from beginning to end.  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pic>
        <p:nvPicPr>
          <p:cNvPr id="3074" name="Picture 2" descr="C:\Users\Rebecca Hundley\Desktop\im fine thanks!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57982" y="643510"/>
            <a:ext cx="8128818" cy="50714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椭圆形标注 13"/>
          <p:cNvSpPr/>
          <p:nvPr/>
        </p:nvSpPr>
        <p:spPr bwMode="auto">
          <a:xfrm>
            <a:off x="533400" y="1676400"/>
            <a:ext cx="1828800" cy="1447800"/>
          </a:xfrm>
          <a:prstGeom prst="wedgeEllipseCallout">
            <a:avLst>
              <a:gd name="adj1" fmla="val 114386"/>
              <a:gd name="adj2" fmla="val -68986"/>
            </a:avLst>
          </a:prstGeom>
          <a:solidFill>
            <a:srgbClr val="FF9933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smtClean="0">
                <a:latin typeface="Century Gothic" pitchFamily="34" charset="0"/>
              </a:rPr>
              <a:t>I’m fine, thanks!</a:t>
            </a:r>
            <a:endParaRPr lang="en-US" sz="2400" b="1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676400" y="2438400"/>
            <a:ext cx="5181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u="sng" dirty="0" smtClean="0">
                <a:solidFill>
                  <a:srgbClr val="0070C0"/>
                </a:solidFill>
                <a:latin typeface="Century Gothic" pitchFamily="34" charset="0"/>
              </a:rPr>
              <a:t>The Hello Song</a:t>
            </a:r>
          </a:p>
          <a:p>
            <a:pPr algn="ctr"/>
            <a:endParaRPr lang="en-US" altLang="zh-CN" sz="2400" b="1" dirty="0" smtClean="0">
              <a:solidFill>
                <a:srgbClr val="0070C0"/>
              </a:solidFill>
              <a:latin typeface="Century Gothic" pitchFamily="34" charset="0"/>
            </a:endParaRP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Hello! How are you?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Hello! How are you?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I’m fine, fine, fine.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I’m fine, fine, fine. 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4138" y="6096000"/>
            <a:ext cx="5656262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TD: T patiently teaches the Hello Song to S by singing line by line. After each line, T stops and lets S sing. Once the entire song is taught, T and S sing it  completely two more times. </a:t>
            </a:r>
            <a:endParaRPr lang="en-CA" sz="1200" dirty="0">
              <a:solidFill>
                <a:srgbClr val="000000"/>
              </a:solidFill>
              <a:latin typeface="+mj-lt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133600" y="1600200"/>
            <a:ext cx="5181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u="sng" dirty="0" smtClean="0">
                <a:solidFill>
                  <a:srgbClr val="0070C0"/>
                </a:solidFill>
                <a:latin typeface="Century Gothic" pitchFamily="34" charset="0"/>
                <a:ea typeface="Questrial"/>
                <a:cs typeface="Questrial"/>
                <a:sym typeface="Questrial"/>
              </a:rPr>
              <a:t>Say and Do</a:t>
            </a:r>
          </a:p>
          <a:p>
            <a:pPr algn="ctr"/>
            <a:endParaRPr lang="en-US" altLang="zh-CN" sz="2400" b="1" dirty="0" smtClean="0">
              <a:solidFill>
                <a:srgbClr val="0070C0"/>
              </a:solidFill>
              <a:latin typeface="Century Gothic" pitchFamily="34" charset="0"/>
              <a:ea typeface="Questrial"/>
              <a:cs typeface="Questrial"/>
              <a:sym typeface="Questrial"/>
            </a:endParaRP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ea typeface="Questrial"/>
                <a:cs typeface="Questrial"/>
                <a:sym typeface="Questrial"/>
              </a:rPr>
              <a:t>Clap your hands.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Touch your head.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Touch your ears.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Touch your nose.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Clap your hands.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Stand up.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Sit down.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High five. 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63938" y="6243935"/>
            <a:ext cx="550386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1. T and S complete the “Say and Do” activity together. 2. T then circles a letter and prompts S to say letter name (gestures). </a:t>
            </a:r>
            <a:endParaRPr lang="en-CA" sz="1200" dirty="0">
              <a:solidFill>
                <a:srgbClr val="000000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5" name="Shape 91"/>
          <p:cNvSpPr txBox="1">
            <a:spLocks/>
          </p:cNvSpPr>
          <p:nvPr/>
        </p:nvSpPr>
        <p:spPr bwMode="auto">
          <a:xfrm>
            <a:off x="899592" y="142860"/>
            <a:ext cx="7632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E36C09"/>
              </a:buClr>
              <a:buSzPct val="25000"/>
              <a:defRPr/>
            </a:pPr>
            <a:r>
              <a:rPr lang="en-US" altLang="zh-CN" sz="6600" b="1" dirty="0" smtClean="0">
                <a:ln w="19050">
                  <a:solidFill>
                    <a:srgbClr val="4E1C01"/>
                  </a:solidFill>
                </a:ln>
                <a:solidFill>
                  <a:srgbClr val="01C9EA"/>
                </a:solidFill>
                <a:latin typeface="Snap ITC" pitchFamily="82" charset="0"/>
                <a:ea typeface="Questrial"/>
                <a:cs typeface="Questrial"/>
                <a:sym typeface="Questrial"/>
              </a:rPr>
              <a:t>Cool Down</a:t>
            </a:r>
          </a:p>
        </p:txBody>
      </p:sp>
      <p:sp>
        <p:nvSpPr>
          <p:cNvPr id="13" name="Shape 187"/>
          <p:cNvSpPr txBox="1"/>
          <p:nvPr/>
        </p:nvSpPr>
        <p:spPr>
          <a:xfrm>
            <a:off x="1752600" y="2895600"/>
            <a:ext cx="1850571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500" b="1" i="0" u="none" strike="noStrike" cap="none" baseline="0" dirty="0">
              <a:solidFill>
                <a:srgbClr val="E36C09"/>
              </a:solidFill>
              <a:latin typeface="Century Gothic" panose="020B0502020202020204" pitchFamily="34" charset="0"/>
              <a:ea typeface="Questrial"/>
              <a:cs typeface="Questrial"/>
              <a:sym typeface="Questrial"/>
            </a:endParaRPr>
          </a:p>
        </p:txBody>
      </p:sp>
      <p:pic>
        <p:nvPicPr>
          <p:cNvPr id="15" name="Picture 2" descr="C:\Users\Rebecca Hundley\Desktop\New Fun Letters\Lowercase Fun Letters - Copy\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4267200"/>
            <a:ext cx="1001939" cy="1185393"/>
          </a:xfrm>
          <a:prstGeom prst="rect">
            <a:avLst/>
          </a:prstGeom>
          <a:noFill/>
        </p:spPr>
      </p:pic>
      <p:pic>
        <p:nvPicPr>
          <p:cNvPr id="18" name="Picture 3" descr="C:\Users\Rebecca Hundley\Desktop\New Fun Letters\Lowercase Fun Letters - Copy\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604576"/>
            <a:ext cx="1324898" cy="1704149"/>
          </a:xfrm>
          <a:prstGeom prst="rect">
            <a:avLst/>
          </a:prstGeom>
          <a:noFill/>
        </p:spPr>
      </p:pic>
      <p:pic>
        <p:nvPicPr>
          <p:cNvPr id="2050" name="Picture 2" descr="C:\Users\Rebecca Hundley\Desktop\New Fun Letters\Lowercase Fun Letters - Copy\c-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1219200"/>
            <a:ext cx="1084309" cy="1557338"/>
          </a:xfrm>
          <a:prstGeom prst="rect">
            <a:avLst/>
          </a:prstGeom>
          <a:noFill/>
        </p:spPr>
      </p:pic>
      <p:pic>
        <p:nvPicPr>
          <p:cNvPr id="2051" name="Picture 3" descr="C:\Users\Rebecca Hundley\Desktop\New Fun Letters\Capital Fun Letters\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3505200"/>
            <a:ext cx="1193664" cy="1669637"/>
          </a:xfrm>
          <a:prstGeom prst="rect">
            <a:avLst/>
          </a:prstGeom>
          <a:noFill/>
        </p:spPr>
      </p:pic>
      <p:pic>
        <p:nvPicPr>
          <p:cNvPr id="2052" name="Picture 4" descr="C:\Users\Rebecca Hundley\Desktop\New Fun Letters\Capital Fun Letters\B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2971800"/>
            <a:ext cx="1295400" cy="1395794"/>
          </a:xfrm>
          <a:prstGeom prst="rect">
            <a:avLst/>
          </a:prstGeom>
          <a:noFill/>
        </p:spPr>
      </p:pic>
      <p:pic>
        <p:nvPicPr>
          <p:cNvPr id="2053" name="Picture 5" descr="C:\Users\Rebecca Hundley\Desktop\New Fun Letters\Capital Fun Letters\C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" y="657225"/>
            <a:ext cx="1905000" cy="3305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81400" y="2591812"/>
            <a:ext cx="3886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Goodbye!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See you next time.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Goodbye!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See you next time.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Goodbye, bye, bye.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Goodbye, bye, bye.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 </a:t>
            </a:r>
          </a:p>
          <a:p>
            <a:pPr algn="ctr"/>
            <a:endParaRPr lang="en-US" altLang="zh-CN" sz="2400" b="1" dirty="0" smtClean="0">
              <a:solidFill>
                <a:srgbClr val="0070C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53000" y="6096000"/>
            <a:ext cx="38862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teachers the first VIPKID classroom rule by emphasizes that S’s eyes should be looking at the teacher. 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pic>
        <p:nvPicPr>
          <p:cNvPr id="4" name="Picture 2" descr="C:\Users\Rebecca Hundley\Desktop\Curr Bldg Pictures\whole-body-listening-(miya)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1541" y="1089416"/>
            <a:ext cx="3945459" cy="5082784"/>
          </a:xfrm>
          <a:prstGeom prst="rect">
            <a:avLst/>
          </a:prstGeom>
          <a:noFill/>
        </p:spPr>
      </p:pic>
      <p:sp>
        <p:nvSpPr>
          <p:cNvPr id="6" name="Shape 91"/>
          <p:cNvSpPr txBox="1">
            <a:spLocks/>
          </p:cNvSpPr>
          <p:nvPr/>
        </p:nvSpPr>
        <p:spPr bwMode="auto">
          <a:xfrm>
            <a:off x="0" y="71422"/>
            <a:ext cx="9144000" cy="1143000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 anchor="ctr"/>
          <a:lstStyle>
            <a:lvl1pPr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E36C09"/>
              </a:buClr>
              <a:buSzPct val="25000"/>
              <a:defRPr/>
            </a:pPr>
            <a:r>
              <a:rPr lang="en-US" altLang="zh-CN" sz="5400" b="1" dirty="0" smtClean="0">
                <a:ln w="19050">
                  <a:solidFill>
                    <a:srgbClr val="E36C09"/>
                  </a:solidFill>
                </a:ln>
                <a:solidFill>
                  <a:srgbClr val="E36C09"/>
                </a:solidFill>
                <a:latin typeface="Century Gothic" pitchFamily="34" charset="0"/>
                <a:ea typeface="Questrial"/>
                <a:cs typeface="Univercity"/>
                <a:sym typeface="Questrial"/>
              </a:rPr>
              <a:t>Whole Body Listening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72200" y="1900535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+mj-lt"/>
              </a:rPr>
              <a:t>Eyes are looking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4876800" y="1981200"/>
            <a:ext cx="1295400" cy="304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524000" y="1905000"/>
            <a:ext cx="51816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u="sng" dirty="0" smtClean="0">
                <a:solidFill>
                  <a:srgbClr val="0070C0"/>
                </a:solidFill>
                <a:latin typeface="Century Gothic" pitchFamily="34" charset="0"/>
                <a:ea typeface="Questrial"/>
                <a:cs typeface="Questrial"/>
                <a:sym typeface="Questrial"/>
              </a:rPr>
              <a:t>Say and Do</a:t>
            </a:r>
          </a:p>
          <a:p>
            <a:pPr algn="ctr"/>
            <a:endParaRPr lang="en-US" altLang="zh-CN" sz="2400" b="1" dirty="0" smtClean="0">
              <a:solidFill>
                <a:srgbClr val="0070C0"/>
              </a:solidFill>
              <a:latin typeface="Century Gothic" pitchFamily="34" charset="0"/>
              <a:ea typeface="Questrial"/>
              <a:cs typeface="Questrial"/>
              <a:sym typeface="Questrial"/>
            </a:endParaRP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ea typeface="Questrial"/>
                <a:cs typeface="Questrial"/>
                <a:sym typeface="Questrial"/>
              </a:rPr>
              <a:t>Clap your hands.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Touch your head.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Touch your ears.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Touch your nose.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Clap your hands.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Stand up.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Sit down.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  <a:sym typeface="Questrial"/>
              </a:rPr>
              <a:t>High five. 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6172200"/>
            <a:ext cx="62484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+mj-lt"/>
                <a:ea typeface="ＭＳ Ｐゴシック" pitchFamily="34" charset="-128"/>
              </a:rPr>
              <a:t>TD: T reads the sentences to S, defining each sentence with the corresponding body movement. </a:t>
            </a:r>
            <a:r>
              <a:rPr lang="en-US" altLang="zh-CN" sz="1200" dirty="0"/>
              <a:t>S does not need to repeat commands after T, only the movements.</a:t>
            </a:r>
            <a:endParaRPr lang="en-CA" sz="1200" dirty="0">
              <a:solidFill>
                <a:srgbClr val="000000"/>
              </a:solidFill>
              <a:latin typeface="+mj-lt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6200" y="6248400"/>
            <a:ext cx="4953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teaches S “Are you ready?” “Yes, I’m ready.” T and S practice multiple times. 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pic>
        <p:nvPicPr>
          <p:cNvPr id="3074" name="Picture 2" descr="C:\Users\Rebecca Hundley\Desktop\thumbs up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8848" r="1043"/>
          <a:stretch>
            <a:fillRect/>
          </a:stretch>
        </p:blipFill>
        <p:spPr bwMode="auto">
          <a:xfrm>
            <a:off x="683568" y="1412776"/>
            <a:ext cx="7776864" cy="3729681"/>
          </a:xfrm>
          <a:prstGeom prst="rect">
            <a:avLst/>
          </a:prstGeom>
          <a:noFill/>
        </p:spPr>
      </p:pic>
      <p:sp>
        <p:nvSpPr>
          <p:cNvPr id="5" name="Shape 91"/>
          <p:cNvSpPr txBox="1">
            <a:spLocks/>
          </p:cNvSpPr>
          <p:nvPr/>
        </p:nvSpPr>
        <p:spPr bwMode="auto">
          <a:xfrm>
            <a:off x="0" y="71422"/>
            <a:ext cx="9144000" cy="1143000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 anchor="ctr"/>
          <a:lstStyle>
            <a:lvl1pPr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E36C09"/>
              </a:buClr>
              <a:buSzPct val="25000"/>
              <a:defRPr/>
            </a:pPr>
            <a:r>
              <a:rPr lang="en-US" altLang="zh-CN" sz="5400" b="1" dirty="0" smtClean="0">
                <a:ln w="19050">
                  <a:solidFill>
                    <a:srgbClr val="E36C09"/>
                  </a:solidFill>
                </a:ln>
                <a:solidFill>
                  <a:srgbClr val="E36C09"/>
                </a:solidFill>
                <a:latin typeface="Century Gothic" pitchFamily="34" charset="0"/>
                <a:ea typeface="Questrial"/>
                <a:cs typeface="Univercity"/>
                <a:sym typeface="Questrial"/>
              </a:rPr>
              <a:t>Are you ready?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babybirdproductions.com/alphabetclothingfoodspica.gif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2988" y="476250"/>
            <a:ext cx="7031037" cy="536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3657600" y="6135469"/>
            <a:ext cx="533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TD: T explains to S that this is the alphabet and today the focus of the class is letters A, B, and C. T does not go through the whole alphabet but focus on only the letter target for this class. 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57600" y="5562600"/>
            <a:ext cx="14478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0" y="6276201"/>
            <a:ext cx="495300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and S begin the conversation by saying hello to each other. 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pic>
        <p:nvPicPr>
          <p:cNvPr id="1028" name="Picture 4" descr="C:\Users\REBECC~1\AppData\Local\Temp\Rar$DRa0.544\New characters cut\boy\boy-si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6934200" y="1447800"/>
            <a:ext cx="1562099" cy="4163576"/>
          </a:xfrm>
          <a:prstGeom prst="rect">
            <a:avLst/>
          </a:prstGeom>
          <a:noFill/>
        </p:spPr>
      </p:pic>
      <p:sp>
        <p:nvSpPr>
          <p:cNvPr id="9" name="椭圆形标注 13"/>
          <p:cNvSpPr/>
          <p:nvPr/>
        </p:nvSpPr>
        <p:spPr bwMode="auto">
          <a:xfrm>
            <a:off x="2895600" y="838200"/>
            <a:ext cx="1828800" cy="685800"/>
          </a:xfrm>
          <a:prstGeom prst="wedgeEllipseCallout">
            <a:avLst>
              <a:gd name="adj1" fmla="val -86827"/>
              <a:gd name="adj2" fmla="val 124382"/>
            </a:avLst>
          </a:prstGeom>
          <a:solidFill>
            <a:srgbClr val="FF9933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smtClean="0">
                <a:latin typeface="Century Gothic" pitchFamily="34" charset="0"/>
              </a:rPr>
              <a:t>Hello.</a:t>
            </a:r>
            <a:endParaRPr lang="en-US" sz="2400" b="1" dirty="0">
              <a:latin typeface="Century Gothic" pitchFamily="34" charset="0"/>
            </a:endParaRPr>
          </a:p>
        </p:txBody>
      </p:sp>
      <p:sp>
        <p:nvSpPr>
          <p:cNvPr id="10" name="椭圆形标注 13"/>
          <p:cNvSpPr/>
          <p:nvPr/>
        </p:nvSpPr>
        <p:spPr bwMode="auto">
          <a:xfrm>
            <a:off x="4572000" y="2667000"/>
            <a:ext cx="1828800" cy="685800"/>
          </a:xfrm>
          <a:prstGeom prst="wedgeEllipseCallout">
            <a:avLst>
              <a:gd name="adj1" fmla="val 77177"/>
              <a:gd name="adj2" fmla="val -29038"/>
            </a:avLst>
          </a:prstGeom>
          <a:solidFill>
            <a:srgbClr val="FF9933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smtClean="0">
                <a:latin typeface="Century Gothic" pitchFamily="34" charset="0"/>
              </a:rPr>
              <a:t>Hello.</a:t>
            </a:r>
            <a:endParaRPr lang="en-US" sz="2400" dirty="0">
              <a:latin typeface="Century Gothic" pitchFamily="34" charset="0"/>
            </a:endParaRPr>
          </a:p>
        </p:txBody>
      </p:sp>
      <p:pic>
        <p:nvPicPr>
          <p:cNvPr id="2" name="Picture 2" descr="C:\Users\Rebecca Hundley\Desktop\Curr Bldg Pictures\teacher-side(change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33400"/>
            <a:ext cx="1555063" cy="58150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ebecca Hundley\Desktop\Good-Conversation-Emperor-Penguins-Snow-Hill-Island-Antarctica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2000" y="533400"/>
            <a:ext cx="76200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886200" y="6248400"/>
            <a:ext cx="49530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and S continue the conversation. T: “How are you?” S repeats: “How are you?”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sp>
        <p:nvSpPr>
          <p:cNvPr id="4" name="椭圆形标注 13"/>
          <p:cNvSpPr/>
          <p:nvPr/>
        </p:nvSpPr>
        <p:spPr bwMode="auto">
          <a:xfrm>
            <a:off x="1600200" y="2438400"/>
            <a:ext cx="1828800" cy="1371600"/>
          </a:xfrm>
          <a:prstGeom prst="wedgeEllipseCallout">
            <a:avLst>
              <a:gd name="adj1" fmla="val 87243"/>
              <a:gd name="adj2" fmla="val -72646"/>
            </a:avLst>
          </a:prstGeom>
          <a:solidFill>
            <a:srgbClr val="FF9933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smtClean="0">
                <a:latin typeface="Century Gothic" pitchFamily="34" charset="0"/>
              </a:rPr>
              <a:t>How are you?</a:t>
            </a:r>
            <a:endParaRPr lang="en-US" sz="2400" b="1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86200" y="6096000"/>
            <a:ext cx="4953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TD: T and S continue the conversation. T: “I’m fine, thanks!” S repeats: “I’m fine, thanks!”  After a couple of practices, flip between these 3 slides to practice the dialogue 3x from beginning to end.  </a:t>
            </a:r>
            <a:endParaRPr lang="en-CA" altLang="zh-CN" sz="1200" dirty="0">
              <a:solidFill>
                <a:schemeClr val="tx1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pic>
        <p:nvPicPr>
          <p:cNvPr id="3074" name="Picture 2" descr="C:\Users\Rebecca Hundley\Desktop\im fine thanks!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57982" y="643510"/>
            <a:ext cx="8128818" cy="50714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椭圆形标注 13"/>
          <p:cNvSpPr/>
          <p:nvPr/>
        </p:nvSpPr>
        <p:spPr bwMode="auto">
          <a:xfrm>
            <a:off x="533400" y="1676400"/>
            <a:ext cx="1828800" cy="1447800"/>
          </a:xfrm>
          <a:prstGeom prst="wedgeEllipseCallout">
            <a:avLst>
              <a:gd name="adj1" fmla="val 114386"/>
              <a:gd name="adj2" fmla="val -68986"/>
            </a:avLst>
          </a:prstGeom>
          <a:solidFill>
            <a:srgbClr val="FF9933"/>
          </a:solidFill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 smtClean="0">
                <a:latin typeface="Century Gothic" pitchFamily="34" charset="0"/>
              </a:rPr>
              <a:t>I’m fine, thanks!</a:t>
            </a:r>
            <a:endParaRPr lang="en-US" sz="2400" b="1" dirty="0">
              <a:latin typeface="Century Gothic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4519</TotalTime>
  <Words>784</Words>
  <Application>Microsoft Office PowerPoint</Application>
  <PresentationFormat>全屏显示(4:3)</PresentationFormat>
  <Paragraphs>93</Paragraphs>
  <Slides>22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24" baseType="lpstr">
      <vt:lpstr>Office Theme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</dc:creator>
  <cp:lastModifiedBy>vipkid</cp:lastModifiedBy>
  <cp:revision>35</cp:revision>
  <dcterms:created xsi:type="dcterms:W3CDTF">2006-08-16T00:00:00Z</dcterms:created>
  <dcterms:modified xsi:type="dcterms:W3CDTF">2015-09-14T03:50:22Z</dcterms:modified>
</cp:coreProperties>
</file>